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  <p:embeddedFont>
      <p:font typeface="Montserrat Light" panose="000004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90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Retail Analytics: Customer 360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Transforming raw transaction data into strategic customer insights to drive retention and growth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12D7A-052E-5E78-D842-960AE1D6FA1B}"/>
              </a:ext>
            </a:extLst>
          </p:cNvPr>
          <p:cNvSpPr/>
          <p:nvPr/>
        </p:nvSpPr>
        <p:spPr>
          <a:xfrm>
            <a:off x="0" y="7605132"/>
            <a:ext cx="14630400" cy="6021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5274707" cy="659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8426" y="2960489"/>
            <a:ext cx="3164800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8426" y="3552230"/>
            <a:ext cx="4269224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an end-to-end retail analytics solution to understand customer behaviour and reduce churn through data-driven insights.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8426" y="4725710"/>
            <a:ext cx="3164800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Scope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38426" y="5317450"/>
            <a:ext cx="4269224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Complete data pipeline from raw transaction data to interactive dashboards, automated for daily refresh without manual intervention.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858" y="1754505"/>
            <a:ext cx="8369617" cy="57265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690C4E-1C60-E10C-ADE4-74A5E2FCB018}"/>
              </a:ext>
            </a:extLst>
          </p:cNvPr>
          <p:cNvSpPr/>
          <p:nvPr/>
        </p:nvSpPr>
        <p:spPr>
          <a:xfrm>
            <a:off x="0" y="7605132"/>
            <a:ext cx="14630400" cy="6021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7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9983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634264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821311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&amp; MySQL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503193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extraction, transformation, and loading with robust ETL processes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39983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96" y="3634264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62" y="3821311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503193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Interactive visualizations and business intelligence dashboards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39983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568" y="3634264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734" y="3821311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4541520"/>
            <a:ext cx="354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Windows Task Scheduler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503193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daily pipeline execution ensuring fresh insights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FF774-0E8C-AF6C-6930-B7B0F474EB36}"/>
              </a:ext>
            </a:extLst>
          </p:cNvPr>
          <p:cNvSpPr/>
          <p:nvPr/>
        </p:nvSpPr>
        <p:spPr>
          <a:xfrm>
            <a:off x="0" y="7605132"/>
            <a:ext cx="14630400" cy="6021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9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181" y="3064073"/>
            <a:ext cx="6454735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Pipeline Architecture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81" y="3925967"/>
            <a:ext cx="6632019" cy="7806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8324" y="4874538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Raw Data Ingestion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78324" y="5280184"/>
            <a:ext cx="624173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Retail transaction data loaded from source systems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925967"/>
            <a:ext cx="6632019" cy="7806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0343" y="4874538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ETL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10343" y="5280184"/>
            <a:ext cx="624173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cleaning, validation, and metric calculation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81" y="5765721"/>
            <a:ext cx="6632019" cy="7806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8324" y="6714292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 Engine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78324" y="7119938"/>
            <a:ext cx="624173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RFM analysis and customer segmentation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65721"/>
            <a:ext cx="6632019" cy="7806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0343" y="6714292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10343" y="7119938"/>
            <a:ext cx="624173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Interactive dashboards for stakeholders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5161C1-CCF8-99BA-142D-939AB3394BFF}"/>
              </a:ext>
            </a:extLst>
          </p:cNvPr>
          <p:cNvSpPr/>
          <p:nvPr/>
        </p:nvSpPr>
        <p:spPr>
          <a:xfrm>
            <a:off x="0" y="7605132"/>
            <a:ext cx="14630400" cy="6021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19657" y="561975"/>
            <a:ext cx="5537597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ETL Processing Layer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019657" y="1606867"/>
            <a:ext cx="243887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Processing Steps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019657" y="2011442"/>
            <a:ext cx="153472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57" y="2249329"/>
            <a:ext cx="3463409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19657" y="2371725"/>
            <a:ext cx="2554724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&amp; Validation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2019657" y="2715220"/>
            <a:ext cx="3463409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Remove duplicates, handle missing values, validate data quality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2019657" y="3345775"/>
            <a:ext cx="153472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57" y="3568422"/>
            <a:ext cx="3463409" cy="22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019657" y="3706058"/>
            <a:ext cx="2234565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RFM Metric Calculation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019657" y="4049554"/>
            <a:ext cx="3463409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Compute Recency, Frequency, Monetary values for each customer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019657" y="4680109"/>
            <a:ext cx="153472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57" y="4887397"/>
            <a:ext cx="3463409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019657" y="5040392"/>
            <a:ext cx="2375535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2019657" y="5383887"/>
            <a:ext cx="3463409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Classify customers into meaningful behavioural segments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2019657" y="6014442"/>
            <a:ext cx="153472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57" y="6206490"/>
            <a:ext cx="3463409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19657" y="6374725"/>
            <a:ext cx="2305883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Association Rule Mining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2019657" y="6718221"/>
            <a:ext cx="3463409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product purchase patterns and relationships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5865019" y="1301115"/>
            <a:ext cx="230231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 Datasets</a:t>
            </a:r>
            <a:endParaRPr lang="en-US" sz="1800" dirty="0"/>
          </a:p>
        </p:txBody>
      </p:sp>
      <p:sp>
        <p:nvSpPr>
          <p:cNvPr id="21" name="Shape 15"/>
          <p:cNvSpPr/>
          <p:nvPr/>
        </p:nvSpPr>
        <p:spPr>
          <a:xfrm>
            <a:off x="5865019" y="1705689"/>
            <a:ext cx="3324582" cy="1107877"/>
          </a:xfrm>
          <a:prstGeom prst="roundRect">
            <a:avLst>
              <a:gd name="adj" fmla="val 5819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6041350" y="1882021"/>
            <a:ext cx="2753916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rfm_customer_segments.csv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6041350" y="2225516"/>
            <a:ext cx="2971919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 IDs with RFM scores, segment labels, and churn risk flags</a:t>
            </a:r>
            <a:endParaRPr lang="en-US" sz="1200" dirty="0"/>
          </a:p>
        </p:txBody>
      </p:sp>
      <p:sp>
        <p:nvSpPr>
          <p:cNvPr id="24" name="Shape 18"/>
          <p:cNvSpPr/>
          <p:nvPr/>
        </p:nvSpPr>
        <p:spPr>
          <a:xfrm>
            <a:off x="9293423" y="1705689"/>
            <a:ext cx="3324701" cy="1107877"/>
          </a:xfrm>
          <a:prstGeom prst="roundRect">
            <a:avLst>
              <a:gd name="adj" fmla="val 5819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25" name="Text 19"/>
          <p:cNvSpPr/>
          <p:nvPr/>
        </p:nvSpPr>
        <p:spPr>
          <a:xfrm>
            <a:off x="9469755" y="1882021"/>
            <a:ext cx="2824043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association_rules_cleaned.csv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9469755" y="2225516"/>
            <a:ext cx="2972038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Product associations with support, confidence, and lift metrics</a:t>
            </a:r>
            <a:endParaRPr lang="en-US" sz="1200" dirty="0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019" y="2930366"/>
            <a:ext cx="6753106" cy="46204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C9BBEDC-05AC-8E9C-1D23-BDD367E55A87}"/>
              </a:ext>
            </a:extLst>
          </p:cNvPr>
          <p:cNvSpPr/>
          <p:nvPr/>
        </p:nvSpPr>
        <p:spPr>
          <a:xfrm>
            <a:off x="0" y="7605132"/>
            <a:ext cx="14630400" cy="6021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4848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RFM 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Recency-Frequency-Monetary analysis divides customers into strategic segments based on purchasing behaviour.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Champions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Recent buyers, frequent purchases, high spending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705344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Loyalists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66093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Recent activity with high frequency or monetary value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705344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Hibernating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949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 recency score indicates churn risk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964912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623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1350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Recent first purchase with limited transaction history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964912"/>
            <a:ext cx="339328" cy="3393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2C09AD4-2FB3-DBB5-5882-D77C77CEF930}"/>
              </a:ext>
            </a:extLst>
          </p:cNvPr>
          <p:cNvSpPr/>
          <p:nvPr/>
        </p:nvSpPr>
        <p:spPr>
          <a:xfrm>
            <a:off x="0" y="7605132"/>
            <a:ext cx="14630400" cy="6021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03891" y="487323"/>
            <a:ext cx="5446157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Churn Risk: Critical Insight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91" y="1321713"/>
            <a:ext cx="7283291" cy="49832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98662" y="2967990"/>
            <a:ext cx="261687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 Criteria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298662" y="3399115"/>
            <a:ext cx="373534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Customers flagged as churn risk when: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9298662" y="3736777"/>
            <a:ext cx="3735348" cy="141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Segment classified as </a:t>
            </a: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Hibernating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 Recency score indicating extended inactivity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Declining purchase frequency patterns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1603891" y="6492670"/>
            <a:ext cx="5650944" cy="1165622"/>
          </a:xfrm>
          <a:prstGeom prst="roundRect">
            <a:avLst>
              <a:gd name="adj" fmla="val 941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031" y="6492670"/>
            <a:ext cx="91440" cy="11656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60828" y="6681027"/>
            <a:ext cx="228242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Highlights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860828" y="7012021"/>
            <a:ext cx="5205651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count of churn-risk customers with key behavioural metrics displayed prominently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7375565" y="6492670"/>
            <a:ext cx="5650944" cy="1165622"/>
          </a:xfrm>
          <a:prstGeom prst="roundRect">
            <a:avLst>
              <a:gd name="adj" fmla="val 941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705" y="6492670"/>
            <a:ext cx="91440" cy="11656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32502" y="6681027"/>
            <a:ext cx="297168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Behaviour Analysis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632502" y="7012021"/>
            <a:ext cx="5205651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Historical spending patterns, average order value, and last purchase date tracking</a:t>
            </a:r>
            <a:endParaRPr lang="en-US" sz="13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3A32BA-FD57-78B1-32AC-D450ED2AC282}"/>
              </a:ext>
            </a:extLst>
          </p:cNvPr>
          <p:cNvSpPr/>
          <p:nvPr/>
        </p:nvSpPr>
        <p:spPr>
          <a:xfrm>
            <a:off x="0" y="7605132"/>
            <a:ext cx="14630400" cy="6021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616" y="635675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Impact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1616" y="1652111"/>
            <a:ext cx="3688675" cy="3210877"/>
          </a:xfrm>
          <a:prstGeom prst="roundRect">
            <a:avLst>
              <a:gd name="adj" fmla="val 28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92" y="1881188"/>
            <a:ext cx="664369" cy="66436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3334" y="2063829"/>
            <a:ext cx="298966" cy="2989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90692" y="2761774"/>
            <a:ext cx="3230523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Customer Retention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6490692" y="3583424"/>
            <a:ext cx="3230523" cy="1050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Proactive identification of at-risk customers enables timely interventions to prevent churn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10166509" y="1652111"/>
            <a:ext cx="3688675" cy="3210877"/>
          </a:xfrm>
          <a:prstGeom prst="roundRect">
            <a:avLst>
              <a:gd name="adj" fmla="val 28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5585" y="1881188"/>
            <a:ext cx="664369" cy="66436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8227" y="2063829"/>
            <a:ext cx="298966" cy="2989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95585" y="2761774"/>
            <a:ext cx="3230523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Marketing Efficiency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10395585" y="3583424"/>
            <a:ext cx="3230523" cy="1050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Segment-specific campaigns improve conversion rates whilst reducing marketing waste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6261616" y="5079206"/>
            <a:ext cx="7593568" cy="2514719"/>
          </a:xfrm>
          <a:prstGeom prst="roundRect">
            <a:avLst>
              <a:gd name="adj" fmla="val 36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692" y="5308283"/>
            <a:ext cx="664369" cy="664369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3334" y="5490924"/>
            <a:ext cx="298966" cy="29896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90692" y="6188869"/>
            <a:ext cx="3117890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Optimization</a:t>
            </a:r>
            <a:endParaRPr lang="en-US" sz="2150" dirty="0"/>
          </a:p>
        </p:txBody>
      </p:sp>
      <p:sp>
        <p:nvSpPr>
          <p:cNvPr id="18" name="Text 9"/>
          <p:cNvSpPr/>
          <p:nvPr/>
        </p:nvSpPr>
        <p:spPr>
          <a:xfrm>
            <a:off x="6490692" y="6664523"/>
            <a:ext cx="7135416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Data-driven insights guide pricing, promotions, and inventory decisions for maximum profitability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125E3-8F62-D7E3-1D64-809B2D66B75B}"/>
              </a:ext>
            </a:extLst>
          </p:cNvPr>
          <p:cNvSpPr/>
          <p:nvPr/>
        </p:nvSpPr>
        <p:spPr>
          <a:xfrm>
            <a:off x="0" y="7605132"/>
            <a:ext cx="14630400" cy="6021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380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Heebo Light</vt:lpstr>
      <vt:lpstr>Montserrat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Sneha D S</cp:lastModifiedBy>
  <cp:revision>2</cp:revision>
  <dcterms:created xsi:type="dcterms:W3CDTF">2026-02-03T12:05:34Z</dcterms:created>
  <dcterms:modified xsi:type="dcterms:W3CDTF">2026-02-03T12:10:09Z</dcterms:modified>
</cp:coreProperties>
</file>